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2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97" r:id="rId4"/>
    <p:sldId id="306" r:id="rId5"/>
    <p:sldId id="321" r:id="rId6"/>
    <p:sldId id="322" r:id="rId7"/>
    <p:sldId id="323" r:id="rId8"/>
    <p:sldId id="324" r:id="rId9"/>
    <p:sldId id="325" r:id="rId10"/>
    <p:sldId id="333" r:id="rId11"/>
    <p:sldId id="326" r:id="rId12"/>
    <p:sldId id="327" r:id="rId13"/>
    <p:sldId id="328" r:id="rId14"/>
    <p:sldId id="334" r:id="rId15"/>
    <p:sldId id="329" r:id="rId16"/>
    <p:sldId id="331" r:id="rId17"/>
    <p:sldId id="335" r:id="rId18"/>
    <p:sldId id="332" r:id="rId19"/>
    <p:sldId id="336" r:id="rId20"/>
    <p:sldId id="337" r:id="rId21"/>
    <p:sldId id="338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z Moliski" initials="" lastIdx="3" clrIdx="0"/>
  <p:cmAuthor id="1" name="Samuel Joseph Frame" initials="SJF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C9E"/>
    <a:srgbClr val="CADB34"/>
    <a:srgbClr val="1F4984"/>
    <a:srgbClr val="000000"/>
    <a:srgbClr val="B1063A"/>
    <a:srgbClr val="CA0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63" autoAdjust="0"/>
    <p:restoredTop sz="94920" autoAdjust="0"/>
  </p:normalViewPr>
  <p:slideViewPr>
    <p:cSldViewPr>
      <p:cViewPr varScale="1">
        <p:scale>
          <a:sx n="68" d="100"/>
          <a:sy n="68" d="100"/>
        </p:scale>
        <p:origin x="179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7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B35E4-DCC7-F84E-AD52-0B6CC2F43069}" type="datetimeFigureOut">
              <a:rPr lang="en-US" smtClean="0"/>
              <a:t>1/20/2021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1DB54-30A9-4542-A155-742055F9B8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3853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5B47D05F-F09C-49A3-9825-49CA7FD0CA49}" type="datetimeFigureOut">
              <a:rPr lang="en-US"/>
              <a:pPr>
                <a:defRPr/>
              </a:pPr>
              <a:t>1/20/2021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DCD38493-F6B3-4E5E-AA92-B81C23604AE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215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C00D92A-AE8E-4D08-9087-DEE5B1482857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875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227277-B0D8-4809-8878-D1ED6D19D374}" type="slidenum">
              <a:rPr lang="en-US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716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227277-B0D8-4809-8878-D1ED6D19D374}" type="slidenum">
              <a:rPr lang="en-US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556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227277-B0D8-4809-8878-D1ED6D19D374}" type="slidenum">
              <a:rPr lang="en-US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069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227277-B0D8-4809-8878-D1ED6D19D374}" type="slidenum">
              <a:rPr lang="en-US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721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227277-B0D8-4809-8878-D1ED6D19D374}" type="slidenum">
              <a:rPr lang="en-US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87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227277-B0D8-4809-8878-D1ED6D19D374}" type="slidenum">
              <a:rPr lang="en-US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088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227277-B0D8-4809-8878-D1ED6D19D374}" type="slidenum">
              <a:rPr lang="en-US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089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227277-B0D8-4809-8878-D1ED6D19D374}" type="slidenum">
              <a:rPr lang="en-US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042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227277-B0D8-4809-8878-D1ED6D19D374}" type="slidenum">
              <a:rPr lang="en-US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00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227277-B0D8-4809-8878-D1ED6D19D374}" type="slidenum">
              <a:rPr lang="en-US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56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0FB282B-5D9A-4E55-A561-D9014B8F1BB0}" type="slidenum">
              <a:rPr lang="en-US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098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227277-B0D8-4809-8878-D1ED6D19D374}" type="slidenum">
              <a:rPr lang="en-US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895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227277-B0D8-4809-8878-D1ED6D19D374}" type="slidenum">
              <a:rPr lang="en-US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773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227277-B0D8-4809-8878-D1ED6D19D374}" type="slidenum">
              <a:rPr lang="en-US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2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227277-B0D8-4809-8878-D1ED6D19D374}" type="slidenum">
              <a:rPr lang="en-US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316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227277-B0D8-4809-8878-D1ED6D19D374}" type="slidenum">
              <a:rPr lang="en-US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405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227277-B0D8-4809-8878-D1ED6D19D374}" type="slidenum">
              <a:rPr lang="en-US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164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227277-B0D8-4809-8878-D1ED6D19D374}" type="slidenum">
              <a:rPr lang="en-US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31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227277-B0D8-4809-8878-D1ED6D19D374}" type="slidenum">
              <a:rPr lang="en-US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51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227277-B0D8-4809-8878-D1ED6D19D374}" type="slidenum">
              <a:rPr lang="en-US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841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19400" y="457200"/>
            <a:ext cx="6248400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5000" dirty="0">
                <a:solidFill>
                  <a:srgbClr val="009C9E"/>
                </a:solidFill>
                <a:latin typeface="Book Antiqua" panose="02040602050305030304" pitchFamily="18" charset="0"/>
              </a:rPr>
              <a:t>5</a:t>
            </a:r>
            <a:br>
              <a:rPr lang="en-US" sz="14500" dirty="0">
                <a:latin typeface="Book Antiqua" panose="02040602050305030304" pitchFamily="18" charset="0"/>
              </a:rPr>
            </a:br>
            <a:r>
              <a:rPr lang="en-US" sz="8300" dirty="0">
                <a:latin typeface="Book Antiqua" panose="02040602050305030304" pitchFamily="18" charset="0"/>
              </a:rPr>
              <a:t>Discrete Probability Distributions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124200" y="3886200"/>
            <a:ext cx="6019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rgbClr val="1F4984"/>
                </a:solidFill>
                <a:latin typeface="Helvetica" pitchFamily="34" charset="0"/>
              </a:rPr>
              <a:t>Business Statistics: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rgbClr val="1F4984"/>
                </a:solidFill>
                <a:latin typeface="Helvetica" pitchFamily="34" charset="0"/>
              </a:rPr>
              <a:t>Communicating with Numbers, 3e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>
              <a:latin typeface="Helvetica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2200" dirty="0">
                <a:latin typeface="Helvetica" pitchFamily="34" charset="0"/>
              </a:rPr>
              <a:t>By Sanjiv Jaggia and Alison Kelly</a:t>
            </a:r>
          </a:p>
        </p:txBody>
      </p:sp>
      <p:sp>
        <p:nvSpPr>
          <p:cNvPr id="9" name="Rectangle 8"/>
          <p:cNvSpPr/>
          <p:nvPr/>
        </p:nvSpPr>
        <p:spPr>
          <a:xfrm>
            <a:off x="-2310" y="0"/>
            <a:ext cx="2745509" cy="6858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solidFill>
                <a:srgbClr val="E9F7F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3375" y="-5057775"/>
            <a:ext cx="404860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914400"/>
            <a:ext cx="269907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4114800" y="3429000"/>
            <a:ext cx="3657600" cy="0"/>
          </a:xfrm>
          <a:prstGeom prst="line">
            <a:avLst/>
          </a:prstGeom>
          <a:ln>
            <a:solidFill>
              <a:srgbClr val="009C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702907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Helvetica" pitchFamily="34" charset="0"/>
              </a:defRPr>
            </a:lvl1pPr>
            <a:lvl2pPr>
              <a:defRPr>
                <a:latin typeface="Helvetica" pitchFamily="34" charset="0"/>
              </a:defRPr>
            </a:lvl2pPr>
            <a:lvl3pPr>
              <a:defRPr>
                <a:latin typeface="Helvetica" pitchFamily="34" charset="0"/>
              </a:defRPr>
            </a:lvl3pPr>
            <a:lvl4pPr>
              <a:defRPr>
                <a:latin typeface="Helvetica" pitchFamily="34" charset="0"/>
              </a:defRPr>
            </a:lvl4pPr>
            <a:lvl5pPr>
              <a:defRPr>
                <a:latin typeface="Helvetic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892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Helvetica" pitchFamily="34" charset="0"/>
              </a:defRPr>
            </a:lvl1pPr>
            <a:lvl2pPr>
              <a:defRPr>
                <a:latin typeface="Helvetica" pitchFamily="34" charset="0"/>
              </a:defRPr>
            </a:lvl2pPr>
            <a:lvl3pPr>
              <a:defRPr>
                <a:latin typeface="Helvetica" pitchFamily="34" charset="0"/>
              </a:defRPr>
            </a:lvl3pPr>
            <a:lvl4pPr>
              <a:defRPr>
                <a:latin typeface="Helvetica" pitchFamily="34" charset="0"/>
              </a:defRPr>
            </a:lvl4pPr>
            <a:lvl5pPr>
              <a:defRPr>
                <a:latin typeface="Helvetic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114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 altLang="en-US" dirty="0"/>
              <a:t>Statistics and Data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C4479-7B06-4E55-A14B-5EBCD72ED84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2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latin typeface="Helvetica"/>
                <a:cs typeface="Helvetica"/>
              </a:rPr>
              <a:t>1-</a:t>
            </a:r>
            <a:fld id="{3B23F10E-B9DB-4030-83AA-1C45FF54A19F}" type="slidenum">
              <a:rPr lang="en-US" sz="1000"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2743200" y="622929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kern="1200" dirty="0">
                <a:solidFill>
                  <a:schemeClr val="tx1"/>
                </a:solidFill>
                <a:latin typeface="Helvetica"/>
                <a:ea typeface="ＭＳ Ｐゴシック"/>
                <a:cs typeface="Helvetica"/>
              </a:rPr>
              <a:t>Copyright ©2022 McGraw Hill. All rights reserved. No reproduction or distribution without the prior written consent of McGraw Hill.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1F4984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  <a:lvl2pPr>
              <a:defRPr>
                <a:latin typeface="Helvetica" pitchFamily="34" charset="0"/>
              </a:defRPr>
            </a:lvl2pPr>
            <a:lvl3pPr>
              <a:defRPr>
                <a:latin typeface="Helvetica" pitchFamily="34" charset="0"/>
              </a:defRPr>
            </a:lvl3pPr>
            <a:lvl4pPr>
              <a:defRPr>
                <a:latin typeface="Helvetica" pitchFamily="34" charset="0"/>
              </a:defRPr>
            </a:lvl4pPr>
            <a:lvl5pPr>
              <a:defRPr>
                <a:latin typeface="Helvetic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229100" y="18669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</a:p>
          <a:p>
            <a:pPr algn="ctr"/>
            <a:endParaRPr lang="en-US" sz="900" b="1" i="0" kern="1200" dirty="0">
              <a:solidFill>
                <a:schemeClr val="bg1"/>
              </a:solidFill>
              <a:latin typeface="Book Antiqua" panose="02040602050305030304" pitchFamily="18" charset="0"/>
              <a:ea typeface="ＭＳ Ｐゴシック"/>
              <a:cs typeface="ＭＳ Ｐゴシック"/>
            </a:endParaRPr>
          </a:p>
          <a:p>
            <a:pPr algn="ctr"/>
            <a:r>
              <a:rPr lang="en-US" sz="900" b="0" i="0" kern="1200" dirty="0">
                <a:solidFill>
                  <a:schemeClr val="bg1"/>
                </a:solidFill>
                <a:latin typeface="Helvetica"/>
                <a:ea typeface="ＭＳ Ｐゴシック"/>
                <a:cs typeface="Helvetica"/>
              </a:rPr>
              <a:t>Copyright ©2022 McGraw Hill. All rights reserved. No reproduction or distribution without the prior written consent of McGraw Hill.</a:t>
            </a: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Times New Roman" pitchFamily="18" charset="0"/>
              </a:rPr>
              <a:t>1-</a:t>
            </a:r>
            <a:fld id="{3B23F10E-B9DB-4030-83AA-1C45FF54A19F}" type="slidenum">
              <a:rPr lang="en-US" sz="1000">
                <a:solidFill>
                  <a:srgbClr val="FFFFFF"/>
                </a:solidFill>
                <a:latin typeface="Times New Roman" pitchFamily="18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915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8229600" cy="1362075"/>
          </a:xfrm>
        </p:spPr>
        <p:txBody>
          <a:bodyPr anchor="t"/>
          <a:lstStyle>
            <a:lvl1pPr algn="l">
              <a:defRPr sz="4000" b="1" cap="all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8229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Helvetic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57200" y="5867399"/>
            <a:ext cx="82296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923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Helvetica" pitchFamily="34" charset="0"/>
              </a:defRPr>
            </a:lvl1pPr>
            <a:lvl2pPr>
              <a:defRPr sz="2400">
                <a:latin typeface="Helvetica" pitchFamily="34" charset="0"/>
              </a:defRPr>
            </a:lvl2pPr>
            <a:lvl3pPr>
              <a:defRPr sz="2000">
                <a:latin typeface="Helvetica" pitchFamily="34" charset="0"/>
              </a:defRPr>
            </a:lvl3pPr>
            <a:lvl4pPr>
              <a:defRPr sz="1800">
                <a:latin typeface="Helvetica" pitchFamily="34" charset="0"/>
              </a:defRPr>
            </a:lvl4pPr>
            <a:lvl5pPr>
              <a:defRPr sz="1800">
                <a:latin typeface="Helvetic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Helvetica" pitchFamily="34" charset="0"/>
              </a:defRPr>
            </a:lvl1pPr>
            <a:lvl2pPr>
              <a:defRPr sz="2400">
                <a:latin typeface="Helvetica" pitchFamily="34" charset="0"/>
              </a:defRPr>
            </a:lvl2pPr>
            <a:lvl3pPr>
              <a:defRPr sz="2000">
                <a:latin typeface="Helvetica" pitchFamily="34" charset="0"/>
              </a:defRPr>
            </a:lvl3pPr>
            <a:lvl4pPr>
              <a:defRPr sz="1800">
                <a:latin typeface="Helvetica" pitchFamily="34" charset="0"/>
              </a:defRPr>
            </a:lvl4pPr>
            <a:lvl5pPr>
              <a:defRPr sz="1800">
                <a:latin typeface="Helvetic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685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Helvetica" pitchFamily="34" charset="0"/>
              </a:defRPr>
            </a:lvl1pPr>
            <a:lvl2pPr>
              <a:defRPr sz="2000">
                <a:latin typeface="Helvetica" pitchFamily="34" charset="0"/>
              </a:defRPr>
            </a:lvl2pPr>
            <a:lvl3pPr>
              <a:defRPr sz="1800">
                <a:latin typeface="Helvetica" pitchFamily="34" charset="0"/>
              </a:defRPr>
            </a:lvl3pPr>
            <a:lvl4pPr>
              <a:defRPr sz="1600">
                <a:latin typeface="Helvetica" pitchFamily="34" charset="0"/>
              </a:defRPr>
            </a:lvl4pPr>
            <a:lvl5pPr>
              <a:defRPr sz="1600">
                <a:latin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Helvetica" pitchFamily="34" charset="0"/>
              </a:defRPr>
            </a:lvl1pPr>
            <a:lvl2pPr>
              <a:defRPr sz="2000">
                <a:latin typeface="Helvetica" pitchFamily="34" charset="0"/>
              </a:defRPr>
            </a:lvl2pPr>
            <a:lvl3pPr>
              <a:defRPr sz="1800">
                <a:latin typeface="Helvetica" pitchFamily="34" charset="0"/>
              </a:defRPr>
            </a:lvl3pPr>
            <a:lvl4pPr>
              <a:defRPr sz="1600">
                <a:latin typeface="Helvetica" pitchFamily="34" charset="0"/>
              </a:defRPr>
            </a:lvl4pPr>
            <a:lvl5pPr>
              <a:defRPr sz="1600">
                <a:latin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31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57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7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Helvetica" pitchFamily="34" charset="0"/>
              </a:defRPr>
            </a:lvl1pPr>
            <a:lvl2pPr>
              <a:defRPr sz="2800">
                <a:latin typeface="Helvetica" pitchFamily="34" charset="0"/>
              </a:defRPr>
            </a:lvl2pPr>
            <a:lvl3pPr>
              <a:defRPr sz="2400">
                <a:latin typeface="Helvetica" pitchFamily="34" charset="0"/>
              </a:defRPr>
            </a:lvl3pPr>
            <a:lvl4pPr>
              <a:defRPr sz="2000">
                <a:latin typeface="Helvetica" pitchFamily="34" charset="0"/>
              </a:defRPr>
            </a:lvl4pPr>
            <a:lvl5pPr>
              <a:defRPr sz="2000">
                <a:latin typeface="Helvetic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Helvetic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326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Helvetic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Helvetic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994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en-US" dirty="0"/>
              <a:t>Statistics and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547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en-US" dirty="0"/>
              <a:t>1-</a:t>
            </a:r>
            <a:fld id="{52A43C86-E5ED-47BE-8B4E-11822D62BAD2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7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latin typeface="Helvetica"/>
                <a:cs typeface="Helvetica"/>
              </a:rPr>
              <a:t>1-</a:t>
            </a:r>
            <a:fld id="{3B23F10E-B9DB-4030-83AA-1C45FF54A19F}" type="slidenum">
              <a:rPr lang="en-US" sz="1000"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743200" y="622929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kern="1200" dirty="0">
                <a:solidFill>
                  <a:schemeClr val="tx1"/>
                </a:solidFill>
                <a:latin typeface="Helvetica"/>
                <a:ea typeface="ＭＳ Ｐゴシック"/>
                <a:cs typeface="Helvetica"/>
              </a:rPr>
              <a:t>Copyright ©2022 McGraw Hill. All rights reserved. No reproduction or distribution without the prior written consent of McGraw Hill.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8953500" y="67691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rtner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7BD3F2FC-F329-4FBB-9115-628BF09552A4}" type="datetimeFigureOut">
              <a:rPr lang="en-US" smtClean="0"/>
              <a:t>1/20/2021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457200"/>
            <a:ext cx="6248400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5000" dirty="0">
                <a:solidFill>
                  <a:srgbClr val="009C9E"/>
                </a:solidFill>
                <a:latin typeface="Book Antiqua" panose="02040602050305030304" pitchFamily="18" charset="0"/>
              </a:rPr>
              <a:t>1</a:t>
            </a:r>
            <a:br>
              <a:rPr lang="en-US" sz="14500" dirty="0">
                <a:latin typeface="Book Antiqua" panose="02040602050305030304" pitchFamily="18" charset="0"/>
              </a:rPr>
            </a:br>
            <a:r>
              <a:rPr lang="en-US" sz="8300" dirty="0">
                <a:latin typeface="Book Antiqua" panose="02040602050305030304" pitchFamily="18" charset="0"/>
              </a:rPr>
              <a:t>Data and Data Preparation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124200" y="3886200"/>
            <a:ext cx="6019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rgbClr val="1F4984"/>
                </a:solidFill>
                <a:latin typeface="Helvetica" pitchFamily="34" charset="0"/>
              </a:rPr>
              <a:t>Business Statistics: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rgbClr val="1F4984"/>
                </a:solidFill>
                <a:latin typeface="Helvetica" pitchFamily="34" charset="0"/>
              </a:rPr>
              <a:t>Communicating with Numbers, 4e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>
              <a:latin typeface="Helvetica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2200" dirty="0">
                <a:latin typeface="Helvetica" pitchFamily="34" charset="0"/>
              </a:rPr>
              <a:t>By Sanjiv Jaggia and Alison Kelly</a:t>
            </a:r>
          </a:p>
        </p:txBody>
      </p:sp>
      <p:sp>
        <p:nvSpPr>
          <p:cNvPr id="10" name="Rectangle 9"/>
          <p:cNvSpPr/>
          <p:nvPr/>
        </p:nvSpPr>
        <p:spPr>
          <a:xfrm>
            <a:off x="-2310" y="0"/>
            <a:ext cx="2745509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solidFill>
                <a:srgbClr val="E9F7FE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114800" y="3429000"/>
            <a:ext cx="3657600" cy="0"/>
          </a:xfrm>
          <a:prstGeom prst="line">
            <a:avLst/>
          </a:prstGeom>
          <a:ln>
            <a:solidFill>
              <a:srgbClr val="009C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7325222-F858-F24B-B939-F2DF504C1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63706"/>
            <a:ext cx="2743199" cy="4840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0" y="20425"/>
            <a:ext cx="9144000" cy="9144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1</a:t>
            </a:r>
            <a:r>
              <a:rPr lang="en-US" sz="3600" dirty="0">
                <a:solidFill>
                  <a:srgbClr val="1F4984"/>
                </a:solidFill>
              </a:rPr>
              <a:t>.1: Types of </a:t>
            </a:r>
            <a:r>
              <a:rPr lang="en-US" sz="3600" dirty="0"/>
              <a:t>Data </a:t>
            </a:r>
            <a:r>
              <a:rPr lang="en-US" sz="3600" dirty="0">
                <a:solidFill>
                  <a:srgbClr val="1F4984"/>
                </a:solidFill>
              </a:rPr>
              <a:t>(7)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14400"/>
            <a:ext cx="85725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/>
              <a:t>Today, only about 20% of all data used in business decisions are structured.</a:t>
            </a:r>
          </a:p>
          <a:p>
            <a:r>
              <a:rPr lang="en-US" sz="3000" dirty="0"/>
              <a:t>Unstructured data</a:t>
            </a:r>
          </a:p>
          <a:p>
            <a:pPr lvl="1"/>
            <a:r>
              <a:rPr lang="en-US" sz="2600" dirty="0"/>
              <a:t>Do not conform to a pre-defined, row-column format.</a:t>
            </a:r>
          </a:p>
          <a:p>
            <a:pPr lvl="1"/>
            <a:r>
              <a:rPr lang="en-US" sz="2600" dirty="0"/>
              <a:t>Textual and multimedia content.</a:t>
            </a:r>
          </a:p>
          <a:p>
            <a:pPr lvl="1"/>
            <a:r>
              <a:rPr lang="en-US" sz="2600" dirty="0"/>
              <a:t>Do not conform to database structures.</a:t>
            </a:r>
          </a:p>
          <a:p>
            <a:pPr lvl="1"/>
            <a:r>
              <a:rPr lang="en-US" sz="2600" dirty="0"/>
              <a:t>These data may have some implied structure. </a:t>
            </a:r>
          </a:p>
          <a:p>
            <a:pPr lvl="2"/>
            <a:r>
              <a:rPr lang="en-US" sz="2200" dirty="0"/>
              <a:t>Still considered unstructured.</a:t>
            </a:r>
          </a:p>
          <a:p>
            <a:pPr lvl="1"/>
            <a:r>
              <a:rPr lang="en-US" sz="2600" dirty="0"/>
              <a:t>Do not conform to a row-column model required in most database systems.</a:t>
            </a:r>
          </a:p>
          <a:p>
            <a:pPr lvl="1"/>
            <a:r>
              <a:rPr lang="en-US" sz="2600" dirty="0"/>
              <a:t>Example: social media data such as Twitter, YouTube, Facebook, and blogs.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064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0" y="20425"/>
            <a:ext cx="9144000" cy="9144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1</a:t>
            </a:r>
            <a:r>
              <a:rPr lang="en-US" sz="3600" dirty="0">
                <a:solidFill>
                  <a:srgbClr val="1F4984"/>
                </a:solidFill>
              </a:rPr>
              <a:t>.1: Types of </a:t>
            </a:r>
            <a:r>
              <a:rPr lang="en-US" sz="3600" dirty="0"/>
              <a:t>Data </a:t>
            </a:r>
            <a:r>
              <a:rPr lang="en-US" sz="3600" dirty="0">
                <a:solidFill>
                  <a:srgbClr val="1F4984"/>
                </a:solidFill>
              </a:rPr>
              <a:t>(8)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14400"/>
            <a:ext cx="8572500" cy="502920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Businesses generate and gather more and more data at an increasing pace: Big Data.</a:t>
            </a:r>
          </a:p>
          <a:p>
            <a:pPr lvl="1"/>
            <a:r>
              <a:rPr lang="en-US" sz="1800" dirty="0"/>
              <a:t>A massive volume of structured and unstructured data </a:t>
            </a:r>
          </a:p>
          <a:p>
            <a:pPr lvl="1"/>
            <a:r>
              <a:rPr lang="en-US" sz="1800" dirty="0"/>
              <a:t>Extremely difficult to manage, process, and analyze using traditional data processing tools</a:t>
            </a:r>
          </a:p>
          <a:p>
            <a:pPr lvl="1"/>
            <a:r>
              <a:rPr lang="en-US" sz="1800" dirty="0"/>
              <a:t>Presents great opportunities to gain knowledge and game-changing intelligence</a:t>
            </a:r>
          </a:p>
          <a:p>
            <a:r>
              <a:rPr lang="en-US" sz="2400" dirty="0"/>
              <a:t>“[H]igh-volume, high-velocity and/or high-variety information assets that demand cost-effective, innovative forms of information processing that enable enhanced insight, decision making, and process automation” (</a:t>
            </a:r>
            <a:r>
              <a:rPr lang="en-US" sz="2400" dirty="0">
                <a:hlinkClick r:id="rId3"/>
              </a:rPr>
              <a:t>www.gartner.com</a:t>
            </a:r>
            <a:r>
              <a:rPr lang="en-US" sz="2400" dirty="0"/>
              <a:t>). </a:t>
            </a:r>
          </a:p>
          <a:p>
            <a:r>
              <a:rPr lang="en-US" sz="2400" dirty="0"/>
              <a:t>Does not imply complete (population) data</a:t>
            </a:r>
          </a:p>
          <a:p>
            <a:r>
              <a:rPr lang="en-US" sz="2400" dirty="0"/>
              <a:t>Big data may not be used when available</a:t>
            </a:r>
          </a:p>
          <a:p>
            <a:pPr lvl="1"/>
            <a:r>
              <a:rPr lang="en-US" sz="1800" dirty="0"/>
              <a:t>Inconvenient and computationally burdensome</a:t>
            </a:r>
          </a:p>
          <a:p>
            <a:pPr lvl="1"/>
            <a:r>
              <a:rPr lang="en-US" sz="1800" dirty="0"/>
              <a:t>Benefits may not justify costs</a:t>
            </a:r>
          </a:p>
        </p:txBody>
      </p:sp>
    </p:spTree>
    <p:extLst>
      <p:ext uri="{BB962C8B-B14F-4D97-AF65-F5344CB8AC3E}">
        <p14:creationId xmlns:p14="http://schemas.microsoft.com/office/powerpoint/2010/main" val="1102659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0" y="20425"/>
            <a:ext cx="9144000" cy="9144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1</a:t>
            </a:r>
            <a:r>
              <a:rPr lang="en-US" sz="3600" dirty="0">
                <a:solidFill>
                  <a:srgbClr val="1F4984"/>
                </a:solidFill>
              </a:rPr>
              <a:t>.1: Types of </a:t>
            </a:r>
            <a:r>
              <a:rPr lang="en-US" sz="3600" dirty="0"/>
              <a:t>Data </a:t>
            </a:r>
            <a:r>
              <a:rPr lang="en-US" sz="3600" dirty="0">
                <a:solidFill>
                  <a:srgbClr val="1F4984"/>
                </a:solidFill>
              </a:rPr>
              <a:t>(9)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14400"/>
            <a:ext cx="85725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There are three characteristics of big data.</a:t>
            </a:r>
          </a:p>
          <a:p>
            <a:pPr lvl="1"/>
            <a:r>
              <a:rPr lang="en-US" sz="2400" dirty="0"/>
              <a:t>Volume: immense amount of data complied for a single or multiple sources</a:t>
            </a:r>
          </a:p>
          <a:p>
            <a:pPr lvl="1"/>
            <a:r>
              <a:rPr lang="en-US" sz="2400" dirty="0"/>
              <a:t>Velocity: generated at a rapid speed, management is a critical issue </a:t>
            </a:r>
          </a:p>
          <a:p>
            <a:pPr lvl="1"/>
            <a:r>
              <a:rPr lang="en-US" sz="2400" dirty="0"/>
              <a:t>Variety: all types, forms, granularity, structured or unstructured</a:t>
            </a:r>
          </a:p>
          <a:p>
            <a:r>
              <a:rPr lang="en-US" sz="2800" dirty="0"/>
              <a:t>Additional characteristics</a:t>
            </a:r>
          </a:p>
          <a:p>
            <a:pPr lvl="1"/>
            <a:r>
              <a:rPr lang="en-US" sz="2400" dirty="0"/>
              <a:t>Veracity: credibility and quality of the data, reliability</a:t>
            </a:r>
          </a:p>
          <a:p>
            <a:pPr lvl="1"/>
            <a:r>
              <a:rPr lang="en-US" sz="2400" dirty="0"/>
              <a:t>Values: methodological plan for formulating questions, curating the right data and unlocking hidden potential</a:t>
            </a:r>
          </a:p>
          <a:p>
            <a:r>
              <a:rPr lang="en-US" sz="2800" dirty="0"/>
              <a:t>Having a plethora of data does not guarantee that useful insights or measurable improvements will be generated. </a:t>
            </a:r>
          </a:p>
        </p:txBody>
      </p:sp>
    </p:spTree>
    <p:extLst>
      <p:ext uri="{BB962C8B-B14F-4D97-AF65-F5344CB8AC3E}">
        <p14:creationId xmlns:p14="http://schemas.microsoft.com/office/powerpoint/2010/main" val="4272361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0" y="20425"/>
            <a:ext cx="9144000" cy="9144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1</a:t>
            </a:r>
            <a:r>
              <a:rPr lang="en-US" sz="3600" dirty="0">
                <a:solidFill>
                  <a:srgbClr val="1F4984"/>
                </a:solidFill>
              </a:rPr>
              <a:t>.1: Types of </a:t>
            </a:r>
            <a:r>
              <a:rPr lang="en-US" sz="3600" dirty="0"/>
              <a:t>Data </a:t>
            </a:r>
            <a:r>
              <a:rPr lang="en-US" sz="3600" dirty="0">
                <a:solidFill>
                  <a:srgbClr val="1F4984"/>
                </a:solidFill>
              </a:rPr>
              <a:t>(10)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14400"/>
            <a:ext cx="85725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There is an abundance of data on the Internet.</a:t>
            </a:r>
          </a:p>
          <a:p>
            <a:r>
              <a:rPr lang="en-US" sz="2800" dirty="0"/>
              <a:t>Many experts believe that 90% of the data in the world today was created in the last two years alone.</a:t>
            </a:r>
          </a:p>
          <a:p>
            <a:r>
              <a:rPr lang="en-US" sz="2800" dirty="0"/>
              <a:t>It is easy to access and find data by using a search engine like Google.</a:t>
            </a:r>
          </a:p>
          <a:p>
            <a:r>
              <a:rPr lang="en-US" sz="2800" dirty="0"/>
              <a:t>There are several sources of data.</a:t>
            </a:r>
          </a:p>
          <a:p>
            <a:pPr lvl="1"/>
            <a:r>
              <a:rPr lang="en-US" sz="2400" dirty="0"/>
              <a:t>Bureau of Economic Analysis</a:t>
            </a:r>
          </a:p>
          <a:p>
            <a:pPr lvl="1"/>
            <a:r>
              <a:rPr lang="en-US" sz="2400" dirty="0"/>
              <a:t>Bureau of Labor Statistics</a:t>
            </a:r>
          </a:p>
          <a:p>
            <a:pPr lvl="1"/>
            <a:r>
              <a:rPr lang="en-US" sz="2400" dirty="0"/>
              <a:t>Federal Research Economic Data</a:t>
            </a:r>
          </a:p>
          <a:p>
            <a:pPr lvl="1"/>
            <a:r>
              <a:rPr lang="en-US" sz="2400" dirty="0"/>
              <a:t>U.S. Census Bureau</a:t>
            </a:r>
            <a:endParaRPr lang="en-US" dirty="0"/>
          </a:p>
          <a:p>
            <a:pPr lvl="1"/>
            <a:r>
              <a:rPr lang="en-US" sz="2400" dirty="0"/>
              <a:t>National Climate Data Center</a:t>
            </a:r>
          </a:p>
          <a:p>
            <a:pPr lvl="1"/>
            <a:r>
              <a:rPr lang="en-US" sz="2400" dirty="0"/>
              <a:t>Yahoo Finance, Google Finance</a:t>
            </a:r>
          </a:p>
          <a:p>
            <a:pPr lvl="1"/>
            <a:r>
              <a:rPr lang="en-US" sz="2400" dirty="0"/>
              <a:t>Zillow</a:t>
            </a:r>
          </a:p>
          <a:p>
            <a:pPr lvl="1"/>
            <a:r>
              <a:rPr lang="en-US" sz="2400" dirty="0"/>
              <a:t>ESPN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554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0" y="20425"/>
            <a:ext cx="9144000" cy="914400"/>
          </a:xfrm>
        </p:spPr>
        <p:txBody>
          <a:bodyPr>
            <a:noAutofit/>
          </a:bodyPr>
          <a:lstStyle/>
          <a:p>
            <a:r>
              <a:rPr lang="en-US" sz="3400" dirty="0"/>
              <a:t>1.2: Variables and Scales of Measurement (1)</a:t>
            </a:r>
            <a:endParaRPr lang="en-US" sz="3400" dirty="0">
              <a:solidFill>
                <a:srgbClr val="1F498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14400"/>
            <a:ext cx="8572500" cy="5181600"/>
          </a:xfrm>
        </p:spPr>
        <p:txBody>
          <a:bodyPr>
            <a:normAutofit/>
          </a:bodyPr>
          <a:lstStyle/>
          <a:p>
            <a:r>
              <a:rPr lang="en-US" sz="2800" dirty="0"/>
              <a:t>A variable is a characteristic of interest that differs in kind or degree among various observations (records). </a:t>
            </a:r>
          </a:p>
          <a:p>
            <a:r>
              <a:rPr lang="en-US" sz="2800" dirty="0"/>
              <a:t>There are two types of variables: categorical and numeric.</a:t>
            </a:r>
          </a:p>
          <a:p>
            <a:r>
              <a:rPr lang="en-US" sz="2800" dirty="0"/>
              <a:t>Categorical Data</a:t>
            </a:r>
          </a:p>
          <a:p>
            <a:pPr lvl="1"/>
            <a:r>
              <a:rPr lang="en-US" sz="2000" dirty="0"/>
              <a:t>Also called qualitative</a:t>
            </a:r>
          </a:p>
          <a:p>
            <a:pPr lvl="1"/>
            <a:r>
              <a:rPr lang="en-US" sz="2000" dirty="0"/>
              <a:t>Represent categories</a:t>
            </a:r>
          </a:p>
          <a:p>
            <a:pPr lvl="1"/>
            <a:r>
              <a:rPr lang="en-US" sz="2000" dirty="0"/>
              <a:t>Labels or names to identify distinguishing characteristics</a:t>
            </a:r>
          </a:p>
          <a:p>
            <a:pPr lvl="1"/>
            <a:r>
              <a:rPr lang="en-US" sz="2000" dirty="0"/>
              <a:t>Can be defined by two or more categories</a:t>
            </a:r>
          </a:p>
          <a:p>
            <a:pPr lvl="1"/>
            <a:r>
              <a:rPr lang="en-US" sz="2000" dirty="0"/>
              <a:t>Coded into numbers for data processing</a:t>
            </a:r>
          </a:p>
          <a:p>
            <a:pPr lvl="1"/>
            <a:r>
              <a:rPr lang="en-US" sz="2000" dirty="0"/>
              <a:t>Example: marital status, grade in a course</a:t>
            </a:r>
          </a:p>
        </p:txBody>
      </p:sp>
    </p:spTree>
    <p:extLst>
      <p:ext uri="{BB962C8B-B14F-4D97-AF65-F5344CB8AC3E}">
        <p14:creationId xmlns:p14="http://schemas.microsoft.com/office/powerpoint/2010/main" val="545423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0" y="20425"/>
            <a:ext cx="9144000" cy="914400"/>
          </a:xfrm>
        </p:spPr>
        <p:txBody>
          <a:bodyPr>
            <a:noAutofit/>
          </a:bodyPr>
          <a:lstStyle/>
          <a:p>
            <a:r>
              <a:rPr lang="en-US" sz="3400" dirty="0"/>
              <a:t>1.2: Variables and Scales of Measurement (2)</a:t>
            </a:r>
            <a:endParaRPr lang="en-US" sz="3400" dirty="0">
              <a:solidFill>
                <a:srgbClr val="1F498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14400"/>
            <a:ext cx="85725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For a numerical variable, we use numbers to identify the distinguishing characteristic of each observation.</a:t>
            </a:r>
          </a:p>
          <a:p>
            <a:r>
              <a:rPr lang="en-US" sz="2400" dirty="0"/>
              <a:t>Numeric Data</a:t>
            </a:r>
          </a:p>
          <a:p>
            <a:pPr lvl="1"/>
            <a:r>
              <a:rPr lang="en-US" sz="1800" dirty="0"/>
              <a:t>Also called quantitative</a:t>
            </a:r>
          </a:p>
          <a:p>
            <a:pPr lvl="1"/>
            <a:r>
              <a:rPr lang="en-US" sz="1800" dirty="0"/>
              <a:t>Represent meaningful numbers</a:t>
            </a:r>
          </a:p>
          <a:p>
            <a:pPr lvl="1"/>
            <a:r>
              <a:rPr lang="en-US" sz="1800" dirty="0"/>
              <a:t>Either discrete or continuous</a:t>
            </a:r>
          </a:p>
          <a:p>
            <a:r>
              <a:rPr lang="en-US" sz="2400" dirty="0"/>
              <a:t>A discrete variable assumes a countable number of values.</a:t>
            </a:r>
          </a:p>
          <a:p>
            <a:pPr lvl="1"/>
            <a:r>
              <a:rPr lang="en-US" sz="1800" dirty="0"/>
              <a:t>The values need not be whole numbers</a:t>
            </a:r>
          </a:p>
          <a:p>
            <a:pPr lvl="1"/>
            <a:r>
              <a:rPr lang="en-US" sz="1800" dirty="0"/>
              <a:t>Example: number of children in a family</a:t>
            </a:r>
          </a:p>
          <a:p>
            <a:r>
              <a:rPr lang="en-US" sz="2400" dirty="0"/>
              <a:t>A continuous variable assumes an uncountable number of values within an interval.</a:t>
            </a:r>
          </a:p>
          <a:p>
            <a:pPr lvl="1"/>
            <a:r>
              <a:rPr lang="en-US" sz="1800" dirty="0"/>
              <a:t>In practice, often measure in discrete values</a:t>
            </a:r>
          </a:p>
          <a:p>
            <a:pPr lvl="1"/>
            <a:r>
              <a:rPr lang="en-US" sz="1800" dirty="0"/>
              <a:t>Example: weight of a newborn baby</a:t>
            </a:r>
          </a:p>
          <a:p>
            <a:r>
              <a:rPr lang="en-US" sz="2400" dirty="0"/>
              <a:t>In order to choose the appropriate techniques for summarizing and analyzing variables, we need to distinguish between the different measurement scales. 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07773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0" y="20425"/>
            <a:ext cx="9144000" cy="914400"/>
          </a:xfrm>
        </p:spPr>
        <p:txBody>
          <a:bodyPr>
            <a:noAutofit/>
          </a:bodyPr>
          <a:lstStyle/>
          <a:p>
            <a:r>
              <a:rPr lang="en-US" sz="3400" dirty="0"/>
              <a:t>1.2: Variables and Scales of Measurement (3)</a:t>
            </a:r>
            <a:endParaRPr lang="en-US" sz="3400" dirty="0">
              <a:solidFill>
                <a:srgbClr val="1F498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14400"/>
            <a:ext cx="8572500" cy="5181600"/>
          </a:xfrm>
        </p:spPr>
        <p:txBody>
          <a:bodyPr>
            <a:normAutofit lnSpcReduction="10000"/>
          </a:bodyPr>
          <a:lstStyle/>
          <a:p>
            <a:r>
              <a:rPr lang="en-US" sz="2100" dirty="0"/>
              <a:t>There are four major scales: nominal, ordinal, interval, ratio.</a:t>
            </a:r>
          </a:p>
          <a:p>
            <a:r>
              <a:rPr lang="en-US" sz="2100" dirty="0"/>
              <a:t>Nominal and ordinal scales are used for categorical variables.</a:t>
            </a:r>
          </a:p>
          <a:p>
            <a:r>
              <a:rPr lang="en-US" sz="2100" dirty="0"/>
              <a:t>Nominal</a:t>
            </a:r>
          </a:p>
          <a:p>
            <a:pPr lvl="1"/>
            <a:r>
              <a:rPr lang="en-US" sz="1600" dirty="0"/>
              <a:t>Least sophisticated</a:t>
            </a:r>
          </a:p>
          <a:p>
            <a:pPr lvl="1"/>
            <a:r>
              <a:rPr lang="en-US" sz="1600" dirty="0"/>
              <a:t>Represent categories or groups</a:t>
            </a:r>
          </a:p>
          <a:p>
            <a:pPr lvl="1"/>
            <a:r>
              <a:rPr lang="en-US" sz="1600" dirty="0"/>
              <a:t>Values differ by label or name</a:t>
            </a:r>
          </a:p>
          <a:p>
            <a:pPr lvl="1"/>
            <a:r>
              <a:rPr lang="en-US" sz="1600" dirty="0"/>
              <a:t>Example: marital status</a:t>
            </a:r>
          </a:p>
          <a:p>
            <a:r>
              <a:rPr lang="en-US" sz="2100" dirty="0"/>
              <a:t>Ordinal </a:t>
            </a:r>
          </a:p>
          <a:p>
            <a:pPr lvl="1"/>
            <a:r>
              <a:rPr lang="en-US" sz="1600" dirty="0"/>
              <a:t>Stronger level of measurement</a:t>
            </a:r>
          </a:p>
          <a:p>
            <a:pPr lvl="1"/>
            <a:r>
              <a:rPr lang="en-US" sz="1600" dirty="0"/>
              <a:t>Categorize and rank data with respect to some characteristic</a:t>
            </a:r>
          </a:p>
          <a:p>
            <a:pPr lvl="1"/>
            <a:r>
              <a:rPr lang="en-US" sz="1600" dirty="0"/>
              <a:t>Cannot interpret the difference between the ranked values, numbers are arbitrary</a:t>
            </a:r>
          </a:p>
          <a:p>
            <a:pPr lvl="1"/>
            <a:r>
              <a:rPr lang="en-US" sz="1600" dirty="0"/>
              <a:t>Example: reviews from 1 star (poor) to 5 starts (outstanding)</a:t>
            </a:r>
          </a:p>
          <a:p>
            <a:r>
              <a:rPr lang="en-US" sz="2100" dirty="0"/>
              <a:t>Categorical variable are typically expressed in words but are coded into numbers for purposes of data processing. </a:t>
            </a:r>
          </a:p>
          <a:p>
            <a:pPr lvl="1"/>
            <a:r>
              <a:rPr lang="en-US" sz="1600" dirty="0"/>
              <a:t>Typically count the number of observations that fall into each category (or find percentages) </a:t>
            </a:r>
          </a:p>
          <a:p>
            <a:pPr lvl="1"/>
            <a:r>
              <a:rPr lang="en-US" sz="1600" dirty="0"/>
              <a:t>Unable to perform meaningful arithmetic operations </a:t>
            </a:r>
          </a:p>
          <a:p>
            <a:pPr lvl="1"/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79869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0" y="20425"/>
            <a:ext cx="9144000" cy="914400"/>
          </a:xfrm>
        </p:spPr>
        <p:txBody>
          <a:bodyPr>
            <a:noAutofit/>
          </a:bodyPr>
          <a:lstStyle/>
          <a:p>
            <a:r>
              <a:rPr lang="en-US" sz="3400" dirty="0"/>
              <a:t>1.2: Variables and Scales of Measurement (4)</a:t>
            </a:r>
            <a:endParaRPr lang="en-US" sz="3400" dirty="0">
              <a:solidFill>
                <a:srgbClr val="1F498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14400"/>
            <a:ext cx="85725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Interval and ratio scales are used for numerical variables.</a:t>
            </a:r>
          </a:p>
          <a:p>
            <a:r>
              <a:rPr lang="en-US" sz="2400" dirty="0"/>
              <a:t>Interval</a:t>
            </a:r>
          </a:p>
          <a:p>
            <a:pPr lvl="1"/>
            <a:r>
              <a:rPr lang="en-US" sz="1800" dirty="0"/>
              <a:t>Categorize and rank, differences are meaningful</a:t>
            </a:r>
          </a:p>
          <a:p>
            <a:pPr lvl="1"/>
            <a:r>
              <a:rPr lang="en-US" sz="1800" dirty="0"/>
              <a:t>Zero value is arbitrary and does not reflect absence of characteristic</a:t>
            </a:r>
          </a:p>
          <a:p>
            <a:pPr lvl="1"/>
            <a:r>
              <a:rPr lang="en-US" sz="1800" dirty="0"/>
              <a:t>Ratios are not meaningful</a:t>
            </a:r>
          </a:p>
          <a:p>
            <a:pPr lvl="1"/>
            <a:r>
              <a:rPr lang="en-US" sz="1800" dirty="0"/>
              <a:t>Example: temperature</a:t>
            </a:r>
            <a:endParaRPr lang="en-US" sz="2400" dirty="0"/>
          </a:p>
          <a:p>
            <a:r>
              <a:rPr lang="en-US" sz="2400" dirty="0"/>
              <a:t>Ratio</a:t>
            </a:r>
          </a:p>
          <a:p>
            <a:pPr lvl="1"/>
            <a:r>
              <a:rPr lang="en-US" sz="1800" dirty="0"/>
              <a:t>Strongest level of measurement</a:t>
            </a:r>
          </a:p>
          <a:p>
            <a:pPr lvl="1"/>
            <a:r>
              <a:rPr lang="en-US" sz="1800" dirty="0"/>
              <a:t>A true zero point, reflects absence of characteristic</a:t>
            </a:r>
          </a:p>
          <a:p>
            <a:pPr lvl="1"/>
            <a:r>
              <a:rPr lang="en-US" sz="1800" dirty="0"/>
              <a:t>Ratios are meaningful</a:t>
            </a:r>
          </a:p>
          <a:p>
            <a:pPr lvl="1"/>
            <a:r>
              <a:rPr lang="en-US" sz="1800" dirty="0"/>
              <a:t>Example: profits</a:t>
            </a:r>
          </a:p>
          <a:p>
            <a:r>
              <a:rPr lang="en-US" sz="2400" dirty="0"/>
              <a:t>Arithmetic operations are valid on interval- and ratio-scaled variable.</a:t>
            </a:r>
          </a:p>
        </p:txBody>
      </p:sp>
    </p:spTree>
    <p:extLst>
      <p:ext uri="{BB962C8B-B14F-4D97-AF65-F5344CB8AC3E}">
        <p14:creationId xmlns:p14="http://schemas.microsoft.com/office/powerpoint/2010/main" val="715838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0" y="20425"/>
            <a:ext cx="9144000" cy="914400"/>
          </a:xfrm>
        </p:spPr>
        <p:txBody>
          <a:bodyPr>
            <a:noAutofit/>
          </a:bodyPr>
          <a:lstStyle/>
          <a:p>
            <a:r>
              <a:rPr lang="en-US" sz="3400" dirty="0"/>
              <a:t>1.2: Variables and Scales of Measurement (5)</a:t>
            </a:r>
            <a:endParaRPr lang="en-US" sz="3400" dirty="0">
              <a:solidFill>
                <a:srgbClr val="1F498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14400"/>
            <a:ext cx="862965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Example: The owner of a ski resort gathers data on tweens.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Music: nominal</a:t>
            </a:r>
          </a:p>
          <a:p>
            <a:r>
              <a:rPr lang="en-US" sz="2400" dirty="0"/>
              <a:t>Food quality: ordinal</a:t>
            </a:r>
          </a:p>
          <a:p>
            <a:r>
              <a:rPr lang="en-US" sz="2400" dirty="0"/>
              <a:t>Closing time: interval</a:t>
            </a:r>
          </a:p>
          <a:p>
            <a:r>
              <a:rPr lang="en-US" sz="2400" dirty="0"/>
              <a:t>Own money spent: ratio</a:t>
            </a:r>
          </a:p>
        </p:txBody>
      </p:sp>
      <p:pic>
        <p:nvPicPr>
          <p:cNvPr id="4" name="Picture 3" descr="Screen Shot 2020-09-03 at 4.49.56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8481602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99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0" y="20425"/>
            <a:ext cx="9144000" cy="914400"/>
          </a:xfrm>
        </p:spPr>
        <p:txBody>
          <a:bodyPr>
            <a:noAutofit/>
          </a:bodyPr>
          <a:lstStyle/>
          <a:p>
            <a:r>
              <a:rPr lang="en-US" sz="3400" dirty="0"/>
              <a:t>1.3: Data Preparation (1)</a:t>
            </a:r>
            <a:endParaRPr lang="en-US" sz="3400" dirty="0">
              <a:solidFill>
                <a:srgbClr val="1F498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14400"/>
            <a:ext cx="85725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We often spend a considerable amount of time inspecting and preparing the data for the subsequent analysis.</a:t>
            </a:r>
          </a:p>
          <a:p>
            <a:pPr lvl="1"/>
            <a:r>
              <a:rPr lang="en-US" sz="2000" dirty="0"/>
              <a:t>Counting and sorting</a:t>
            </a:r>
          </a:p>
          <a:p>
            <a:pPr lvl="1"/>
            <a:r>
              <a:rPr lang="en-US" sz="2000" dirty="0"/>
              <a:t>Handling missing values</a:t>
            </a:r>
          </a:p>
          <a:p>
            <a:pPr lvl="1"/>
            <a:r>
              <a:rPr lang="en-US" sz="2000" dirty="0"/>
              <a:t>Subsetting</a:t>
            </a:r>
          </a:p>
          <a:p>
            <a:r>
              <a:rPr lang="en-US" sz="2400" dirty="0"/>
              <a:t>Counting and Sorting</a:t>
            </a:r>
          </a:p>
          <a:p>
            <a:pPr lvl="1"/>
            <a:r>
              <a:rPr lang="en-US" sz="2000" dirty="0"/>
              <a:t>Among the very first tasks analysts perform</a:t>
            </a:r>
          </a:p>
          <a:p>
            <a:pPr lvl="1"/>
            <a:r>
              <a:rPr lang="en-US" sz="2000" dirty="0"/>
              <a:t>Gain a better understanding and insights into the data</a:t>
            </a:r>
          </a:p>
          <a:p>
            <a:pPr lvl="1"/>
            <a:r>
              <a:rPr lang="en-US" sz="2000" dirty="0"/>
              <a:t>Help to verify that the data set is complete or determine if there are missing values</a:t>
            </a:r>
          </a:p>
          <a:p>
            <a:pPr lvl="1"/>
            <a:r>
              <a:rPr lang="en-US" sz="2000" dirty="0"/>
              <a:t>Sorting allows us to review the range of values for each variable</a:t>
            </a:r>
          </a:p>
          <a:p>
            <a:pPr lvl="1"/>
            <a:r>
              <a:rPr lang="en-US" sz="2000" dirty="0"/>
              <a:t>Sort based on a single or multiple variables</a:t>
            </a:r>
          </a:p>
        </p:txBody>
      </p:sp>
    </p:spTree>
    <p:extLst>
      <p:ext uri="{BB962C8B-B14F-4D97-AF65-F5344CB8AC3E}">
        <p14:creationId xmlns:p14="http://schemas.microsoft.com/office/powerpoint/2010/main" val="339176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340360" y="252413"/>
            <a:ext cx="8503920" cy="11398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1F4984"/>
                </a:solidFill>
              </a:rPr>
              <a:t>Chapter 1 Learning Objectives (LOs)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77520" y="1676400"/>
            <a:ext cx="8229600" cy="4530725"/>
          </a:xfrm>
        </p:spPr>
        <p:txBody>
          <a:bodyPr>
            <a:normAutofit/>
          </a:bodyPr>
          <a:lstStyle/>
          <a:p>
            <a:pPr marL="0" indent="0" eaLnBrk="1" hangingPunct="1">
              <a:buSzPct val="150000"/>
              <a:buFont typeface="Wingdings" pitchFamily="2" charset="2"/>
              <a:buNone/>
            </a:pPr>
            <a:r>
              <a:rPr lang="en-US" sz="2800" b="1" dirty="0">
                <a:solidFill>
                  <a:srgbClr val="009C9E"/>
                </a:solidFill>
              </a:rPr>
              <a:t>LO 1.1  </a:t>
            </a:r>
            <a:r>
              <a:rPr lang="en-US" sz="2800" dirty="0"/>
              <a:t>Explain the various data types.</a:t>
            </a:r>
          </a:p>
          <a:p>
            <a:pPr marL="0" indent="0" eaLnBrk="1" hangingPunct="1">
              <a:buSzPct val="150000"/>
              <a:buFont typeface="Wingdings" pitchFamily="2" charset="2"/>
              <a:buNone/>
            </a:pPr>
            <a:endParaRPr lang="en-US" sz="1200" dirty="0">
              <a:solidFill>
                <a:srgbClr val="009C9E"/>
              </a:solidFill>
            </a:endParaRPr>
          </a:p>
          <a:p>
            <a:pPr marL="0" indent="0" eaLnBrk="1" hangingPunct="1">
              <a:buSzPct val="150000"/>
              <a:buFont typeface="Wingdings" pitchFamily="2" charset="2"/>
              <a:buNone/>
            </a:pPr>
            <a:r>
              <a:rPr lang="en-US" sz="2800" b="1" dirty="0">
                <a:solidFill>
                  <a:srgbClr val="009C9E"/>
                </a:solidFill>
              </a:rPr>
              <a:t>LO 1.2  </a:t>
            </a:r>
            <a:r>
              <a:rPr lang="en-US" sz="2800" dirty="0"/>
              <a:t>Describe variables and types of 	  	  	    measurement scales.</a:t>
            </a:r>
          </a:p>
          <a:p>
            <a:pPr marL="0" indent="0" eaLnBrk="1" hangingPunct="1">
              <a:buSzPct val="150000"/>
              <a:buFont typeface="Wingdings" pitchFamily="2" charset="2"/>
              <a:buNone/>
            </a:pPr>
            <a:endParaRPr lang="en-US" sz="1200" dirty="0">
              <a:solidFill>
                <a:srgbClr val="009C9E"/>
              </a:solidFill>
            </a:endParaRPr>
          </a:p>
          <a:p>
            <a:pPr marL="0" indent="0" eaLnBrk="1" hangingPunct="1">
              <a:buSzPct val="150000"/>
              <a:buFont typeface="Wingdings" pitchFamily="2" charset="2"/>
              <a:buNone/>
            </a:pPr>
            <a:r>
              <a:rPr lang="en-US" sz="2800" b="1" dirty="0">
                <a:solidFill>
                  <a:srgbClr val="009C9E"/>
                </a:solidFill>
              </a:rPr>
              <a:t>LO 1.3  </a:t>
            </a:r>
            <a:r>
              <a:rPr lang="en-US" sz="2800" dirty="0"/>
              <a:t>Inspect and explore data.</a:t>
            </a:r>
          </a:p>
          <a:p>
            <a:pPr marL="0" indent="0" eaLnBrk="1" hangingPunct="1">
              <a:buSzPct val="150000"/>
              <a:buFont typeface="Wingdings" pitchFamily="2" charset="2"/>
              <a:buNone/>
            </a:pPr>
            <a:endParaRPr lang="en-US" sz="1200" dirty="0">
              <a:solidFill>
                <a:srgbClr val="009C9E"/>
              </a:solidFill>
            </a:endParaRPr>
          </a:p>
          <a:p>
            <a:pPr marL="0" indent="0">
              <a:buSzPct val="150000"/>
              <a:buNone/>
            </a:pPr>
            <a:r>
              <a:rPr lang="en-US" sz="2800" b="1" dirty="0">
                <a:solidFill>
                  <a:srgbClr val="009C9E"/>
                </a:solidFill>
              </a:rPr>
              <a:t>LO 1.4  </a:t>
            </a:r>
            <a:r>
              <a:rPr lang="en-US" sz="2800" dirty="0"/>
              <a:t>Apply data subsetting.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sz="2800" dirty="0">
              <a:solidFill>
                <a:srgbClr val="009C9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0" y="20425"/>
            <a:ext cx="9144000" cy="914400"/>
          </a:xfrm>
        </p:spPr>
        <p:txBody>
          <a:bodyPr>
            <a:noAutofit/>
          </a:bodyPr>
          <a:lstStyle/>
          <a:p>
            <a:r>
              <a:rPr lang="en-US" sz="3400" dirty="0"/>
              <a:t>1.3: Data Preparation (2)</a:t>
            </a:r>
            <a:endParaRPr lang="en-US" sz="3400" dirty="0">
              <a:solidFill>
                <a:srgbClr val="1F498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14400"/>
            <a:ext cx="8572500" cy="5181600"/>
          </a:xfrm>
        </p:spPr>
        <p:txBody>
          <a:bodyPr>
            <a:normAutofit/>
          </a:bodyPr>
          <a:lstStyle/>
          <a:p>
            <a:r>
              <a:rPr lang="en-US" sz="2800" dirty="0"/>
              <a:t>There are two common strategies for dealing with missing values. </a:t>
            </a:r>
          </a:p>
          <a:p>
            <a:r>
              <a:rPr lang="en-US" sz="2800" dirty="0"/>
              <a:t>The omission strategy recommends that observations with missing values be excluded from subsequent analysis. </a:t>
            </a:r>
            <a:endParaRPr lang="en-US" sz="2000" dirty="0"/>
          </a:p>
          <a:p>
            <a:r>
              <a:rPr lang="en-US" sz="2800" dirty="0"/>
              <a:t>The imputation strategy recommends that the missing values be replaced with some reasonable imputed values. </a:t>
            </a:r>
          </a:p>
          <a:p>
            <a:pPr lvl="1"/>
            <a:r>
              <a:rPr lang="en-US" sz="2400" dirty="0"/>
              <a:t>Numeric variables: replace with the average</a:t>
            </a:r>
          </a:p>
          <a:p>
            <a:pPr lvl="1"/>
            <a:r>
              <a:rPr lang="en-US" sz="2400" dirty="0"/>
              <a:t>Categorical variables: replace with the predominant category</a:t>
            </a:r>
          </a:p>
          <a:p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33276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0" y="20425"/>
            <a:ext cx="9144000" cy="914400"/>
          </a:xfrm>
        </p:spPr>
        <p:txBody>
          <a:bodyPr>
            <a:noAutofit/>
          </a:bodyPr>
          <a:lstStyle/>
          <a:p>
            <a:r>
              <a:rPr lang="en-US" sz="3400" dirty="0"/>
              <a:t>1.3: Data Preparation (3)</a:t>
            </a:r>
            <a:endParaRPr lang="en-US" sz="3400" dirty="0">
              <a:solidFill>
                <a:srgbClr val="1F498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14400"/>
            <a:ext cx="85725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Subsetting is the process of extracting a portion of the data set that is relevant for subsequent statistical analysis. </a:t>
            </a:r>
          </a:p>
          <a:p>
            <a:pPr lvl="1"/>
            <a:r>
              <a:rPr lang="en-US" dirty="0"/>
              <a:t>The objective of the analysis is to compare two subsets of the data. </a:t>
            </a:r>
          </a:p>
          <a:p>
            <a:pPr lvl="1"/>
            <a:r>
              <a:rPr lang="en-US" dirty="0"/>
              <a:t>Eliminate observations that contain missing values, low-quality data, or outliers. </a:t>
            </a:r>
          </a:p>
          <a:p>
            <a:pPr lvl="1"/>
            <a:r>
              <a:rPr lang="en-US" dirty="0"/>
              <a:t>Excluding variables that contain redundant information, or variables with excessive amounts of missing values.  </a:t>
            </a:r>
          </a:p>
          <a:p>
            <a:r>
              <a:rPr lang="en-US" dirty="0"/>
              <a:t>We can also subset data based on data ranges. </a:t>
            </a:r>
          </a:p>
          <a:p>
            <a:endParaRPr lang="en-US" dirty="0"/>
          </a:p>
          <a:p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6392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14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>
                <a:solidFill>
                  <a:srgbClr val="1F4984"/>
                </a:solidFill>
              </a:rPr>
              <a:t>Introductory Case: Retail Customer Data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0" y="1219200"/>
            <a:ext cx="8801100" cy="4800600"/>
          </a:xfrm>
        </p:spPr>
        <p:txBody>
          <a:bodyPr>
            <a:normAutofit/>
          </a:bodyPr>
          <a:lstStyle/>
          <a:p>
            <a:pPr>
              <a:tabLst>
                <a:tab pos="406400" algn="l"/>
              </a:tabLst>
            </a:pPr>
            <a:r>
              <a:rPr lang="en-US" sz="2400" dirty="0"/>
              <a:t>Design a marketing campaign for Organic Food Superstore.</a:t>
            </a:r>
          </a:p>
          <a:p>
            <a:pPr>
              <a:tabLst>
                <a:tab pos="406400" algn="l"/>
              </a:tabLst>
            </a:pPr>
            <a:endParaRPr lang="en-US" sz="2400" dirty="0"/>
          </a:p>
          <a:p>
            <a:pPr>
              <a:tabLst>
                <a:tab pos="406400" algn="l"/>
              </a:tabLst>
            </a:pPr>
            <a:endParaRPr lang="en-US" sz="2400" dirty="0"/>
          </a:p>
          <a:p>
            <a:pPr>
              <a:tabLst>
                <a:tab pos="406400" algn="l"/>
              </a:tabLst>
            </a:pPr>
            <a:endParaRPr lang="en-US" sz="2400" dirty="0"/>
          </a:p>
          <a:p>
            <a:pPr>
              <a:tabLst>
                <a:tab pos="406400" algn="l"/>
              </a:tabLst>
            </a:pPr>
            <a:endParaRPr lang="en-US" sz="2400" dirty="0"/>
          </a:p>
          <a:p>
            <a:pPr>
              <a:tabLst>
                <a:tab pos="406400" algn="l"/>
              </a:tabLst>
            </a:pPr>
            <a:endParaRPr lang="en-US" sz="2400" dirty="0"/>
          </a:p>
          <a:p>
            <a:pPr>
              <a:tabLst>
                <a:tab pos="406400" algn="l"/>
              </a:tabLst>
            </a:pPr>
            <a:r>
              <a:rPr lang="en-US" sz="2400" dirty="0"/>
              <a:t>Use the data set to: </a:t>
            </a:r>
          </a:p>
          <a:p>
            <a:pPr lvl="1">
              <a:tabLst>
                <a:tab pos="406400" algn="l"/>
              </a:tabLst>
            </a:pPr>
            <a:r>
              <a:rPr lang="en-US" sz="2000" dirty="0"/>
              <a:t>Identify Organic Food Superstore’s college-educated millennial customers.</a:t>
            </a:r>
          </a:p>
          <a:p>
            <a:pPr lvl="1">
              <a:tabLst>
                <a:tab pos="406400" algn="l"/>
              </a:tabLst>
            </a:pPr>
            <a:r>
              <a:rPr lang="en-US" sz="2000" dirty="0"/>
              <a:t>Compare the profiles of female and male college-educated millennial customers.</a:t>
            </a:r>
          </a:p>
        </p:txBody>
      </p:sp>
      <p:pic>
        <p:nvPicPr>
          <p:cNvPr id="4" name="Picture 3" descr="Screen Shot 2020-09-03 at 4.46.07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76400"/>
            <a:ext cx="7286741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0" y="20425"/>
            <a:ext cx="9144000" cy="9144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1</a:t>
            </a:r>
            <a:r>
              <a:rPr lang="en-US" sz="3600" dirty="0">
                <a:solidFill>
                  <a:srgbClr val="1F4984"/>
                </a:solidFill>
              </a:rPr>
              <a:t>.1: Types of </a:t>
            </a:r>
            <a:r>
              <a:rPr lang="en-US" sz="3600" dirty="0"/>
              <a:t>Data </a:t>
            </a:r>
            <a:r>
              <a:rPr lang="en-US" sz="3600" dirty="0">
                <a:solidFill>
                  <a:srgbClr val="1F4984"/>
                </a:solidFill>
              </a:rPr>
              <a:t>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143000"/>
            <a:ext cx="85725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Data are compilations of facts, figures, or other contents, both numerical and non-numerical.</a:t>
            </a:r>
          </a:p>
          <a:p>
            <a:pPr lvl="1"/>
            <a:r>
              <a:rPr lang="en-US" sz="2400" dirty="0"/>
              <a:t>All types/formats are generated from multiple sources.</a:t>
            </a:r>
          </a:p>
          <a:p>
            <a:pPr lvl="1"/>
            <a:r>
              <a:rPr lang="en-US" sz="2400" dirty="0"/>
              <a:t>Customers/businesses use data from to help make decisions.</a:t>
            </a:r>
          </a:p>
          <a:p>
            <a:pPr lvl="1"/>
            <a:r>
              <a:rPr lang="en-US" sz="2400" dirty="0"/>
              <a:t>Statistics is the language of data.</a:t>
            </a:r>
          </a:p>
          <a:p>
            <a:r>
              <a:rPr lang="en-US" sz="2800" dirty="0"/>
              <a:t>Statistics is the science that deals with the collection, preparation, analysis, interpretation, and presentation of data.</a:t>
            </a:r>
          </a:p>
          <a:p>
            <a:pPr lvl="1"/>
            <a:r>
              <a:rPr lang="en-US" sz="2400" dirty="0"/>
              <a:t>First: find the right data and prepare it for the analysis.</a:t>
            </a:r>
          </a:p>
          <a:p>
            <a:pPr lvl="1"/>
            <a:r>
              <a:rPr lang="en-US" sz="2400" dirty="0"/>
              <a:t>Second: use the appropriate statistical tool, which depends on the data.</a:t>
            </a:r>
          </a:p>
          <a:p>
            <a:pPr lvl="1"/>
            <a:r>
              <a:rPr lang="en-US" sz="2400" dirty="0"/>
              <a:t>Third: clearly communicate information with actionable business insights.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70383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0" y="20425"/>
            <a:ext cx="9144000" cy="9144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1</a:t>
            </a:r>
            <a:r>
              <a:rPr lang="en-US" sz="3600" dirty="0">
                <a:solidFill>
                  <a:srgbClr val="1F4984"/>
                </a:solidFill>
              </a:rPr>
              <a:t>.1: Types of </a:t>
            </a:r>
            <a:r>
              <a:rPr lang="en-US" sz="3600" dirty="0"/>
              <a:t>Data </a:t>
            </a:r>
            <a:r>
              <a:rPr lang="en-US" sz="3600" dirty="0">
                <a:solidFill>
                  <a:srgbClr val="1F4984"/>
                </a:solidFill>
              </a:rPr>
              <a:t>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90600"/>
            <a:ext cx="8572500" cy="51054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There are two branches of statistics: descriptive and inferential statistics.</a:t>
            </a:r>
          </a:p>
          <a:p>
            <a:r>
              <a:rPr lang="en-US" sz="2800" dirty="0"/>
              <a:t>Descriptive statistics refers to the summary of important aspects of a data set. </a:t>
            </a:r>
          </a:p>
          <a:p>
            <a:pPr lvl="1"/>
            <a:r>
              <a:rPr lang="en-US" sz="2400" dirty="0"/>
              <a:t>Includes collecting, organizing, and presenting the data in the form of charts and tables.</a:t>
            </a:r>
          </a:p>
          <a:p>
            <a:pPr lvl="1"/>
            <a:r>
              <a:rPr lang="en-US" sz="2400" dirty="0"/>
              <a:t>Often calculate numerical measures (typical value, variability).</a:t>
            </a:r>
          </a:p>
          <a:p>
            <a:r>
              <a:rPr lang="en-US" sz="2800" dirty="0"/>
              <a:t>Inferential statistics refers to drawing conclusions about a larger set of data (population) based on a smaller set of data (sample).</a:t>
            </a:r>
          </a:p>
          <a:p>
            <a:pPr lvl="1"/>
            <a:r>
              <a:rPr lang="en-US" sz="2400" dirty="0"/>
              <a:t>A population consists of all items/members of interest.</a:t>
            </a:r>
          </a:p>
          <a:p>
            <a:pPr lvl="1"/>
            <a:r>
              <a:rPr lang="en-US" sz="2400" dirty="0"/>
              <a:t>A sample is a subset of the population.</a:t>
            </a:r>
          </a:p>
          <a:p>
            <a:r>
              <a:rPr lang="en-US" sz="2800" dirty="0"/>
              <a:t>We rely on sample data to make inferences about various characteristics of the population.</a:t>
            </a:r>
          </a:p>
          <a:p>
            <a:pPr lvl="1"/>
            <a:endParaRPr lang="en-US" sz="24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8986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0" y="20425"/>
            <a:ext cx="9144000" cy="9144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1</a:t>
            </a:r>
            <a:r>
              <a:rPr lang="en-US" sz="3600" dirty="0">
                <a:solidFill>
                  <a:srgbClr val="1F4984"/>
                </a:solidFill>
              </a:rPr>
              <a:t>.1: Types of </a:t>
            </a:r>
            <a:r>
              <a:rPr lang="en-US" sz="3600" dirty="0"/>
              <a:t>Data </a:t>
            </a:r>
            <a:r>
              <a:rPr lang="en-US" sz="3600" dirty="0">
                <a:solidFill>
                  <a:srgbClr val="1F4984"/>
                </a:solidFill>
              </a:rPr>
              <a:t>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34825"/>
            <a:ext cx="8572500" cy="47801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We analyze sample data and calculate a sample statistic to make inferences about the unknown population parameter.</a:t>
            </a:r>
          </a:p>
          <a:p>
            <a:r>
              <a:rPr lang="en-US" dirty="0"/>
              <a:t>It is generally not feasible to obtain population data.</a:t>
            </a:r>
          </a:p>
          <a:p>
            <a:pPr lvl="1"/>
            <a:r>
              <a:rPr lang="en-US" dirty="0"/>
              <a:t>Obtaining information on the entire population is expensive.</a:t>
            </a:r>
          </a:p>
          <a:p>
            <a:pPr lvl="1"/>
            <a:r>
              <a:rPr lang="en-US" dirty="0"/>
              <a:t>It is impossible to examine every member of the population.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Sample data are generally collected in one of two ways.</a:t>
            </a:r>
            <a:endParaRPr lang="en-US" sz="24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20-09-03 at 4.36.30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497623"/>
            <a:ext cx="4495800" cy="276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4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0" y="20425"/>
            <a:ext cx="9144000" cy="9144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1</a:t>
            </a:r>
            <a:r>
              <a:rPr lang="en-US" sz="3600" dirty="0">
                <a:solidFill>
                  <a:srgbClr val="1F4984"/>
                </a:solidFill>
              </a:rPr>
              <a:t>.1: Types of </a:t>
            </a:r>
            <a:r>
              <a:rPr lang="en-US" sz="3600" dirty="0"/>
              <a:t>Data </a:t>
            </a:r>
            <a:r>
              <a:rPr lang="en-US" sz="3600" dirty="0">
                <a:solidFill>
                  <a:srgbClr val="1F4984"/>
                </a:solidFill>
              </a:rPr>
              <a:t>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066800"/>
            <a:ext cx="8572500" cy="1676400"/>
          </a:xfrm>
        </p:spPr>
        <p:txBody>
          <a:bodyPr>
            <a:normAutofit fontScale="92500"/>
          </a:bodyPr>
          <a:lstStyle/>
          <a:p>
            <a:r>
              <a:rPr lang="en-US" sz="2600" dirty="0"/>
              <a:t>Cross-sectional data refers to data collected by recording a characteristic of many subjects at the same point in time, or without regard to differences in time. </a:t>
            </a:r>
          </a:p>
          <a:p>
            <a:r>
              <a:rPr lang="en-US" sz="2600" dirty="0"/>
              <a:t>Example: 2018-2019 NBA Eastern Conference standings</a:t>
            </a:r>
          </a:p>
          <a:p>
            <a:pPr lvl="1"/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C610CB-8742-6345-AB38-1F3D64422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43200"/>
            <a:ext cx="7592570" cy="325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02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0" y="20425"/>
            <a:ext cx="9144000" cy="9144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1</a:t>
            </a:r>
            <a:r>
              <a:rPr lang="en-US" sz="3600" dirty="0">
                <a:solidFill>
                  <a:srgbClr val="1F4984"/>
                </a:solidFill>
              </a:rPr>
              <a:t>.1: Types of </a:t>
            </a:r>
            <a:r>
              <a:rPr lang="en-US" sz="3600" dirty="0"/>
              <a:t>Data </a:t>
            </a:r>
            <a:r>
              <a:rPr lang="en-US" sz="3600" dirty="0">
                <a:solidFill>
                  <a:srgbClr val="1F4984"/>
                </a:solidFill>
              </a:rPr>
              <a:t>(5)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838200"/>
            <a:ext cx="8572500" cy="189477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Time series data refers to data collected over several time periods focusing on certain groups of people, specific events, or objects. </a:t>
            </a:r>
          </a:p>
          <a:p>
            <a:r>
              <a:rPr lang="en-US" dirty="0"/>
              <a:t>Time series data can include hourly, daily, weekly, monthly, quarterly, or annual observations. </a:t>
            </a:r>
          </a:p>
          <a:p>
            <a:r>
              <a:rPr lang="en-US" dirty="0"/>
              <a:t>Example: homeownership rates (%) in the US.</a:t>
            </a:r>
          </a:p>
          <a:p>
            <a:pPr lvl="1"/>
            <a:endParaRPr lang="en-US" sz="1600" dirty="0"/>
          </a:p>
        </p:txBody>
      </p:sp>
      <p:pic>
        <p:nvPicPr>
          <p:cNvPr id="4" name="Picture 3" descr="Screen Shot 2020-09-03 at 4.47.4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743200"/>
            <a:ext cx="5715000" cy="323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7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0" y="20425"/>
            <a:ext cx="9144000" cy="9144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1</a:t>
            </a:r>
            <a:r>
              <a:rPr lang="en-US" sz="3600" dirty="0">
                <a:solidFill>
                  <a:srgbClr val="1F4984"/>
                </a:solidFill>
              </a:rPr>
              <a:t>.1: Types of </a:t>
            </a:r>
            <a:r>
              <a:rPr lang="en-US" sz="3600" dirty="0"/>
              <a:t>Data </a:t>
            </a:r>
            <a:r>
              <a:rPr lang="en-US" sz="3600" dirty="0">
                <a:solidFill>
                  <a:srgbClr val="1F4984"/>
                </a:solidFill>
              </a:rPr>
              <a:t>(6)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14400"/>
            <a:ext cx="8572500" cy="5029200"/>
          </a:xfrm>
        </p:spPr>
        <p:txBody>
          <a:bodyPr>
            <a:normAutofit/>
          </a:bodyPr>
          <a:lstStyle/>
          <a:p>
            <a:r>
              <a:rPr lang="en-US" sz="2400" dirty="0"/>
              <a:t>Structured data</a:t>
            </a:r>
          </a:p>
          <a:p>
            <a:pPr lvl="1"/>
            <a:r>
              <a:rPr lang="en-US" sz="1800" dirty="0"/>
              <a:t>Reside in a pre-defined, row-column format.</a:t>
            </a:r>
          </a:p>
          <a:p>
            <a:pPr lvl="1"/>
            <a:r>
              <a:rPr lang="en-US" sz="1800" dirty="0"/>
              <a:t>Spreadsheet or database applications.</a:t>
            </a:r>
          </a:p>
          <a:p>
            <a:pPr lvl="1"/>
            <a:r>
              <a:rPr lang="en-US" sz="1800" dirty="0"/>
              <a:t>Enter, store, query, and analyze.</a:t>
            </a:r>
          </a:p>
          <a:p>
            <a:pPr lvl="1"/>
            <a:r>
              <a:rPr lang="en-US" sz="1800" dirty="0"/>
              <a:t>Numerical information that is objective and not open to interpretation.</a:t>
            </a:r>
          </a:p>
        </p:txBody>
      </p:sp>
      <p:pic>
        <p:nvPicPr>
          <p:cNvPr id="2" name="Picture 1" descr="Screen Shot 2020-09-03 at 4.38.05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743200"/>
            <a:ext cx="5410200" cy="328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73386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 Design</Template>
  <TotalTime>7816</TotalTime>
  <Words>1645</Words>
  <Application>Microsoft Office PowerPoint</Application>
  <PresentationFormat>On-screen Show (4:3)</PresentationFormat>
  <Paragraphs>219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Book Antiqua</vt:lpstr>
      <vt:lpstr>Calibri</vt:lpstr>
      <vt:lpstr>Helvetica</vt:lpstr>
      <vt:lpstr>Times New Roman</vt:lpstr>
      <vt:lpstr>Wingdings</vt:lpstr>
      <vt:lpstr>Master Design</vt:lpstr>
      <vt:lpstr>PowerPoint Presentation</vt:lpstr>
      <vt:lpstr>Chapter 1 Learning Objectives (LOs)</vt:lpstr>
      <vt:lpstr>Introductory Case: Retail Customer Data (1)</vt:lpstr>
      <vt:lpstr>1.1: Types of Data (1)</vt:lpstr>
      <vt:lpstr>1.1: Types of Data (2)</vt:lpstr>
      <vt:lpstr>1.1: Types of Data (3)</vt:lpstr>
      <vt:lpstr>1.1: Types of Data (4)</vt:lpstr>
      <vt:lpstr>1.1: Types of Data (5)</vt:lpstr>
      <vt:lpstr>1.1: Types of Data (6)</vt:lpstr>
      <vt:lpstr>1.1: Types of Data (7)</vt:lpstr>
      <vt:lpstr>1.1: Types of Data (8)</vt:lpstr>
      <vt:lpstr>1.1: Types of Data (9)</vt:lpstr>
      <vt:lpstr>1.1: Types of Data (10)</vt:lpstr>
      <vt:lpstr>1.2: Variables and Scales of Measurement (1)</vt:lpstr>
      <vt:lpstr>1.2: Variables and Scales of Measurement (2)</vt:lpstr>
      <vt:lpstr>1.2: Variables and Scales of Measurement (3)</vt:lpstr>
      <vt:lpstr>1.2: Variables and Scales of Measurement (4)</vt:lpstr>
      <vt:lpstr>1.2: Variables and Scales of Measurement (5)</vt:lpstr>
      <vt:lpstr>1.3: Data Preparation (1)</vt:lpstr>
      <vt:lpstr>1.3: Data Preparation (2)</vt:lpstr>
      <vt:lpstr>1.3: Data Preparation (3)</vt:lpstr>
    </vt:vector>
  </TitlesOfParts>
  <Manager/>
  <Company>McGraw-Hill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Koch, Jamie</cp:lastModifiedBy>
  <cp:revision>311</cp:revision>
  <dcterms:created xsi:type="dcterms:W3CDTF">2011-08-11T13:30:00Z</dcterms:created>
  <dcterms:modified xsi:type="dcterms:W3CDTF">2021-01-20T20:34:24Z</dcterms:modified>
  <cp:category/>
</cp:coreProperties>
</file>